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B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49" autoAdjust="0"/>
    <p:restoredTop sz="94660"/>
  </p:normalViewPr>
  <p:slideViewPr>
    <p:cSldViewPr snapToGrid="0">
      <p:cViewPr varScale="1">
        <p:scale>
          <a:sx n="114" d="100"/>
          <a:sy n="114" d="100"/>
        </p:scale>
        <p:origin x="9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9B430-EBB4-4852-A088-4D6EF4D059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09FDBB1B-5B82-4994-8DA3-C3D0B0F8FF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F85AD7C7-CBC4-4344-9A12-E20AB1EE56B6}"/>
              </a:ext>
            </a:extLst>
          </p:cNvPr>
          <p:cNvSpPr>
            <a:spLocks noGrp="1"/>
          </p:cNvSpPr>
          <p:nvPr>
            <p:ph type="dt" sz="half" idx="10"/>
          </p:nvPr>
        </p:nvSpPr>
        <p:spPr/>
        <p:txBody>
          <a:bodyPr/>
          <a:lstStyle/>
          <a:p>
            <a:fld id="{D3857FC7-39C7-4AB8-A3C1-F4A3D47D59D0}" type="datetimeFigureOut">
              <a:rPr lang="en-AU" smtClean="0"/>
              <a:t>14/12/2020</a:t>
            </a:fld>
            <a:endParaRPr lang="en-AU"/>
          </a:p>
        </p:txBody>
      </p:sp>
      <p:sp>
        <p:nvSpPr>
          <p:cNvPr id="5" name="Footer Placeholder 4">
            <a:extLst>
              <a:ext uri="{FF2B5EF4-FFF2-40B4-BE49-F238E27FC236}">
                <a16:creationId xmlns:a16="http://schemas.microsoft.com/office/drawing/2014/main" id="{09663F12-4F55-4FFB-866F-42B8E29C068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D1C3504-78DF-46A2-9FFE-7106D3940410}"/>
              </a:ext>
            </a:extLst>
          </p:cNvPr>
          <p:cNvSpPr>
            <a:spLocks noGrp="1"/>
          </p:cNvSpPr>
          <p:nvPr>
            <p:ph type="sldNum" sz="quarter" idx="12"/>
          </p:nvPr>
        </p:nvSpPr>
        <p:spPr/>
        <p:txBody>
          <a:bodyPr/>
          <a:lstStyle/>
          <a:p>
            <a:fld id="{140A7395-52AE-4C17-87CF-5083FAC66836}" type="slidenum">
              <a:rPr lang="en-AU" smtClean="0"/>
              <a:t>‹#›</a:t>
            </a:fld>
            <a:endParaRPr lang="en-AU"/>
          </a:p>
        </p:txBody>
      </p:sp>
    </p:spTree>
    <p:extLst>
      <p:ext uri="{BB962C8B-B14F-4D97-AF65-F5344CB8AC3E}">
        <p14:creationId xmlns:p14="http://schemas.microsoft.com/office/powerpoint/2010/main" val="117317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7F950-D60E-483A-9E09-8F7A31A6D0DE}"/>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9E37EFA-9245-464B-AB95-11FA64C268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3B42E02-AECF-4773-8629-6A87A2092FDE}"/>
              </a:ext>
            </a:extLst>
          </p:cNvPr>
          <p:cNvSpPr>
            <a:spLocks noGrp="1"/>
          </p:cNvSpPr>
          <p:nvPr>
            <p:ph type="dt" sz="half" idx="10"/>
          </p:nvPr>
        </p:nvSpPr>
        <p:spPr/>
        <p:txBody>
          <a:bodyPr/>
          <a:lstStyle/>
          <a:p>
            <a:fld id="{D3857FC7-39C7-4AB8-A3C1-F4A3D47D59D0}" type="datetimeFigureOut">
              <a:rPr lang="en-AU" smtClean="0"/>
              <a:t>14/12/2020</a:t>
            </a:fld>
            <a:endParaRPr lang="en-AU"/>
          </a:p>
        </p:txBody>
      </p:sp>
      <p:sp>
        <p:nvSpPr>
          <p:cNvPr id="5" name="Footer Placeholder 4">
            <a:extLst>
              <a:ext uri="{FF2B5EF4-FFF2-40B4-BE49-F238E27FC236}">
                <a16:creationId xmlns:a16="http://schemas.microsoft.com/office/drawing/2014/main" id="{A1501673-514F-43E2-8DD1-0638E6999B6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17F4203-B3A6-4FAE-87D9-F584EA078FE0}"/>
              </a:ext>
            </a:extLst>
          </p:cNvPr>
          <p:cNvSpPr>
            <a:spLocks noGrp="1"/>
          </p:cNvSpPr>
          <p:nvPr>
            <p:ph type="sldNum" sz="quarter" idx="12"/>
          </p:nvPr>
        </p:nvSpPr>
        <p:spPr/>
        <p:txBody>
          <a:bodyPr/>
          <a:lstStyle/>
          <a:p>
            <a:fld id="{140A7395-52AE-4C17-87CF-5083FAC66836}" type="slidenum">
              <a:rPr lang="en-AU" smtClean="0"/>
              <a:t>‹#›</a:t>
            </a:fld>
            <a:endParaRPr lang="en-AU"/>
          </a:p>
        </p:txBody>
      </p:sp>
    </p:spTree>
    <p:extLst>
      <p:ext uri="{BB962C8B-B14F-4D97-AF65-F5344CB8AC3E}">
        <p14:creationId xmlns:p14="http://schemas.microsoft.com/office/powerpoint/2010/main" val="3780614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327245-D530-4FE7-8649-58723B0B770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77CB093D-6CDF-4A34-81C4-9324FC9CB8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9F3B3DA-12F2-4A68-9E37-B05814CF0DA1}"/>
              </a:ext>
            </a:extLst>
          </p:cNvPr>
          <p:cNvSpPr>
            <a:spLocks noGrp="1"/>
          </p:cNvSpPr>
          <p:nvPr>
            <p:ph type="dt" sz="half" idx="10"/>
          </p:nvPr>
        </p:nvSpPr>
        <p:spPr/>
        <p:txBody>
          <a:bodyPr/>
          <a:lstStyle/>
          <a:p>
            <a:fld id="{D3857FC7-39C7-4AB8-A3C1-F4A3D47D59D0}" type="datetimeFigureOut">
              <a:rPr lang="en-AU" smtClean="0"/>
              <a:t>14/12/2020</a:t>
            </a:fld>
            <a:endParaRPr lang="en-AU"/>
          </a:p>
        </p:txBody>
      </p:sp>
      <p:sp>
        <p:nvSpPr>
          <p:cNvPr id="5" name="Footer Placeholder 4">
            <a:extLst>
              <a:ext uri="{FF2B5EF4-FFF2-40B4-BE49-F238E27FC236}">
                <a16:creationId xmlns:a16="http://schemas.microsoft.com/office/drawing/2014/main" id="{80035460-078B-45E9-A5E9-222EB8441AE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2187EE1-9B25-4325-A11C-F1F5812738F4}"/>
              </a:ext>
            </a:extLst>
          </p:cNvPr>
          <p:cNvSpPr>
            <a:spLocks noGrp="1"/>
          </p:cNvSpPr>
          <p:nvPr>
            <p:ph type="sldNum" sz="quarter" idx="12"/>
          </p:nvPr>
        </p:nvSpPr>
        <p:spPr/>
        <p:txBody>
          <a:bodyPr/>
          <a:lstStyle/>
          <a:p>
            <a:fld id="{140A7395-52AE-4C17-87CF-5083FAC66836}" type="slidenum">
              <a:rPr lang="en-AU" smtClean="0"/>
              <a:t>‹#›</a:t>
            </a:fld>
            <a:endParaRPr lang="en-AU"/>
          </a:p>
        </p:txBody>
      </p:sp>
    </p:spTree>
    <p:extLst>
      <p:ext uri="{BB962C8B-B14F-4D97-AF65-F5344CB8AC3E}">
        <p14:creationId xmlns:p14="http://schemas.microsoft.com/office/powerpoint/2010/main" val="2813002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A35AD-3A10-4280-B47F-01F394EFEB23}"/>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C408C54-A51E-459F-BBEE-991F585703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725EBE6-F89A-4D05-AE0B-FBE6CBE9B784}"/>
              </a:ext>
            </a:extLst>
          </p:cNvPr>
          <p:cNvSpPr>
            <a:spLocks noGrp="1"/>
          </p:cNvSpPr>
          <p:nvPr>
            <p:ph type="dt" sz="half" idx="10"/>
          </p:nvPr>
        </p:nvSpPr>
        <p:spPr/>
        <p:txBody>
          <a:bodyPr/>
          <a:lstStyle/>
          <a:p>
            <a:fld id="{D3857FC7-39C7-4AB8-A3C1-F4A3D47D59D0}" type="datetimeFigureOut">
              <a:rPr lang="en-AU" smtClean="0"/>
              <a:t>14/12/2020</a:t>
            </a:fld>
            <a:endParaRPr lang="en-AU"/>
          </a:p>
        </p:txBody>
      </p:sp>
      <p:sp>
        <p:nvSpPr>
          <p:cNvPr id="5" name="Footer Placeholder 4">
            <a:extLst>
              <a:ext uri="{FF2B5EF4-FFF2-40B4-BE49-F238E27FC236}">
                <a16:creationId xmlns:a16="http://schemas.microsoft.com/office/drawing/2014/main" id="{58A59C48-5609-417D-B585-0567712C5C1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FE40450-2621-42CB-ACA3-259CA2F93466}"/>
              </a:ext>
            </a:extLst>
          </p:cNvPr>
          <p:cNvSpPr>
            <a:spLocks noGrp="1"/>
          </p:cNvSpPr>
          <p:nvPr>
            <p:ph type="sldNum" sz="quarter" idx="12"/>
          </p:nvPr>
        </p:nvSpPr>
        <p:spPr/>
        <p:txBody>
          <a:bodyPr/>
          <a:lstStyle/>
          <a:p>
            <a:fld id="{140A7395-52AE-4C17-87CF-5083FAC66836}" type="slidenum">
              <a:rPr lang="en-AU" smtClean="0"/>
              <a:t>‹#›</a:t>
            </a:fld>
            <a:endParaRPr lang="en-AU"/>
          </a:p>
        </p:txBody>
      </p:sp>
    </p:spTree>
    <p:extLst>
      <p:ext uri="{BB962C8B-B14F-4D97-AF65-F5344CB8AC3E}">
        <p14:creationId xmlns:p14="http://schemas.microsoft.com/office/powerpoint/2010/main" val="2923971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11BB6-888E-442F-AC29-52E9AF78F9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1850E018-7080-42E7-BAE7-6EDCDCC4D4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4D56424-CD97-44E0-B29F-28B90475D985}"/>
              </a:ext>
            </a:extLst>
          </p:cNvPr>
          <p:cNvSpPr>
            <a:spLocks noGrp="1"/>
          </p:cNvSpPr>
          <p:nvPr>
            <p:ph type="dt" sz="half" idx="10"/>
          </p:nvPr>
        </p:nvSpPr>
        <p:spPr/>
        <p:txBody>
          <a:bodyPr/>
          <a:lstStyle/>
          <a:p>
            <a:fld id="{D3857FC7-39C7-4AB8-A3C1-F4A3D47D59D0}" type="datetimeFigureOut">
              <a:rPr lang="en-AU" smtClean="0"/>
              <a:t>14/12/2020</a:t>
            </a:fld>
            <a:endParaRPr lang="en-AU"/>
          </a:p>
        </p:txBody>
      </p:sp>
      <p:sp>
        <p:nvSpPr>
          <p:cNvPr id="5" name="Footer Placeholder 4">
            <a:extLst>
              <a:ext uri="{FF2B5EF4-FFF2-40B4-BE49-F238E27FC236}">
                <a16:creationId xmlns:a16="http://schemas.microsoft.com/office/drawing/2014/main" id="{9EDA01FE-57D1-4EBD-92C7-CED9B0EE153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7D974F4-5654-4391-A254-48DE2633BE17}"/>
              </a:ext>
            </a:extLst>
          </p:cNvPr>
          <p:cNvSpPr>
            <a:spLocks noGrp="1"/>
          </p:cNvSpPr>
          <p:nvPr>
            <p:ph type="sldNum" sz="quarter" idx="12"/>
          </p:nvPr>
        </p:nvSpPr>
        <p:spPr/>
        <p:txBody>
          <a:bodyPr/>
          <a:lstStyle/>
          <a:p>
            <a:fld id="{140A7395-52AE-4C17-87CF-5083FAC66836}" type="slidenum">
              <a:rPr lang="en-AU" smtClean="0"/>
              <a:t>‹#›</a:t>
            </a:fld>
            <a:endParaRPr lang="en-AU"/>
          </a:p>
        </p:txBody>
      </p:sp>
    </p:spTree>
    <p:extLst>
      <p:ext uri="{BB962C8B-B14F-4D97-AF65-F5344CB8AC3E}">
        <p14:creationId xmlns:p14="http://schemas.microsoft.com/office/powerpoint/2010/main" val="3876331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F651F-FC87-4BE3-B27B-6EE2F87454D3}"/>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392EDFF-B9C8-4628-B5ED-B670F1D502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F5A2992-A76F-4EAA-B842-0522C068A8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A81C1A75-EA7E-42E1-AFB9-22338F844AC0}"/>
              </a:ext>
            </a:extLst>
          </p:cNvPr>
          <p:cNvSpPr>
            <a:spLocks noGrp="1"/>
          </p:cNvSpPr>
          <p:nvPr>
            <p:ph type="dt" sz="half" idx="10"/>
          </p:nvPr>
        </p:nvSpPr>
        <p:spPr/>
        <p:txBody>
          <a:bodyPr/>
          <a:lstStyle/>
          <a:p>
            <a:fld id="{D3857FC7-39C7-4AB8-A3C1-F4A3D47D59D0}" type="datetimeFigureOut">
              <a:rPr lang="en-AU" smtClean="0"/>
              <a:t>14/12/2020</a:t>
            </a:fld>
            <a:endParaRPr lang="en-AU"/>
          </a:p>
        </p:txBody>
      </p:sp>
      <p:sp>
        <p:nvSpPr>
          <p:cNvPr id="6" name="Footer Placeholder 5">
            <a:extLst>
              <a:ext uri="{FF2B5EF4-FFF2-40B4-BE49-F238E27FC236}">
                <a16:creationId xmlns:a16="http://schemas.microsoft.com/office/drawing/2014/main" id="{87E180FF-2842-44C3-B2DB-28D0EA0DBDF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7F2AB43-1C51-40CE-9D14-3A039BE537F8}"/>
              </a:ext>
            </a:extLst>
          </p:cNvPr>
          <p:cNvSpPr>
            <a:spLocks noGrp="1"/>
          </p:cNvSpPr>
          <p:nvPr>
            <p:ph type="sldNum" sz="quarter" idx="12"/>
          </p:nvPr>
        </p:nvSpPr>
        <p:spPr/>
        <p:txBody>
          <a:bodyPr/>
          <a:lstStyle/>
          <a:p>
            <a:fld id="{140A7395-52AE-4C17-87CF-5083FAC66836}" type="slidenum">
              <a:rPr lang="en-AU" smtClean="0"/>
              <a:t>‹#›</a:t>
            </a:fld>
            <a:endParaRPr lang="en-AU"/>
          </a:p>
        </p:txBody>
      </p:sp>
    </p:spTree>
    <p:extLst>
      <p:ext uri="{BB962C8B-B14F-4D97-AF65-F5344CB8AC3E}">
        <p14:creationId xmlns:p14="http://schemas.microsoft.com/office/powerpoint/2010/main" val="588856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8E026-43F6-4219-BCC1-7414D06C5A47}"/>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87A20D89-C103-46B9-9F79-1CD112CA00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CC9133-2DC9-4945-9C7D-31E54FF4555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4FB9163E-B818-4EB0-92B7-69614C4CCC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E55942-ED8C-4ABF-A890-2073D300EE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7383B64F-520E-49EA-8B2B-AE5B5ABCF8E8}"/>
              </a:ext>
            </a:extLst>
          </p:cNvPr>
          <p:cNvSpPr>
            <a:spLocks noGrp="1"/>
          </p:cNvSpPr>
          <p:nvPr>
            <p:ph type="dt" sz="half" idx="10"/>
          </p:nvPr>
        </p:nvSpPr>
        <p:spPr/>
        <p:txBody>
          <a:bodyPr/>
          <a:lstStyle/>
          <a:p>
            <a:fld id="{D3857FC7-39C7-4AB8-A3C1-F4A3D47D59D0}" type="datetimeFigureOut">
              <a:rPr lang="en-AU" smtClean="0"/>
              <a:t>14/12/2020</a:t>
            </a:fld>
            <a:endParaRPr lang="en-AU"/>
          </a:p>
        </p:txBody>
      </p:sp>
      <p:sp>
        <p:nvSpPr>
          <p:cNvPr id="8" name="Footer Placeholder 7">
            <a:extLst>
              <a:ext uri="{FF2B5EF4-FFF2-40B4-BE49-F238E27FC236}">
                <a16:creationId xmlns:a16="http://schemas.microsoft.com/office/drawing/2014/main" id="{6108FC16-FD3D-404F-8D37-4329351F203E}"/>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4A378A20-68B9-42BB-91D7-CFF0E8F21B0F}"/>
              </a:ext>
            </a:extLst>
          </p:cNvPr>
          <p:cNvSpPr>
            <a:spLocks noGrp="1"/>
          </p:cNvSpPr>
          <p:nvPr>
            <p:ph type="sldNum" sz="quarter" idx="12"/>
          </p:nvPr>
        </p:nvSpPr>
        <p:spPr/>
        <p:txBody>
          <a:bodyPr/>
          <a:lstStyle/>
          <a:p>
            <a:fld id="{140A7395-52AE-4C17-87CF-5083FAC66836}" type="slidenum">
              <a:rPr lang="en-AU" smtClean="0"/>
              <a:t>‹#›</a:t>
            </a:fld>
            <a:endParaRPr lang="en-AU"/>
          </a:p>
        </p:txBody>
      </p:sp>
    </p:spTree>
    <p:extLst>
      <p:ext uri="{BB962C8B-B14F-4D97-AF65-F5344CB8AC3E}">
        <p14:creationId xmlns:p14="http://schemas.microsoft.com/office/powerpoint/2010/main" val="337049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7BEA2-C2D2-4E3C-9276-667DA7971807}"/>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7A75E202-BAD8-4BF8-B46D-4880D3D16778}"/>
              </a:ext>
            </a:extLst>
          </p:cNvPr>
          <p:cNvSpPr>
            <a:spLocks noGrp="1"/>
          </p:cNvSpPr>
          <p:nvPr>
            <p:ph type="dt" sz="half" idx="10"/>
          </p:nvPr>
        </p:nvSpPr>
        <p:spPr/>
        <p:txBody>
          <a:bodyPr/>
          <a:lstStyle/>
          <a:p>
            <a:fld id="{D3857FC7-39C7-4AB8-A3C1-F4A3D47D59D0}" type="datetimeFigureOut">
              <a:rPr lang="en-AU" smtClean="0"/>
              <a:t>14/12/2020</a:t>
            </a:fld>
            <a:endParaRPr lang="en-AU"/>
          </a:p>
        </p:txBody>
      </p:sp>
      <p:sp>
        <p:nvSpPr>
          <p:cNvPr id="4" name="Footer Placeholder 3">
            <a:extLst>
              <a:ext uri="{FF2B5EF4-FFF2-40B4-BE49-F238E27FC236}">
                <a16:creationId xmlns:a16="http://schemas.microsoft.com/office/drawing/2014/main" id="{20C67721-8343-4298-96E1-1C2E1E200425}"/>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D5B9DA98-E20D-4010-97C9-CEC6E961895D}"/>
              </a:ext>
            </a:extLst>
          </p:cNvPr>
          <p:cNvSpPr>
            <a:spLocks noGrp="1"/>
          </p:cNvSpPr>
          <p:nvPr>
            <p:ph type="sldNum" sz="quarter" idx="12"/>
          </p:nvPr>
        </p:nvSpPr>
        <p:spPr/>
        <p:txBody>
          <a:bodyPr/>
          <a:lstStyle/>
          <a:p>
            <a:fld id="{140A7395-52AE-4C17-87CF-5083FAC66836}" type="slidenum">
              <a:rPr lang="en-AU" smtClean="0"/>
              <a:t>‹#›</a:t>
            </a:fld>
            <a:endParaRPr lang="en-AU"/>
          </a:p>
        </p:txBody>
      </p:sp>
    </p:spTree>
    <p:extLst>
      <p:ext uri="{BB962C8B-B14F-4D97-AF65-F5344CB8AC3E}">
        <p14:creationId xmlns:p14="http://schemas.microsoft.com/office/powerpoint/2010/main" val="243878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F1A580-5063-43B0-8D9B-D8DA8BEC5EB4}"/>
              </a:ext>
            </a:extLst>
          </p:cNvPr>
          <p:cNvSpPr>
            <a:spLocks noGrp="1"/>
          </p:cNvSpPr>
          <p:nvPr>
            <p:ph type="dt" sz="half" idx="10"/>
          </p:nvPr>
        </p:nvSpPr>
        <p:spPr/>
        <p:txBody>
          <a:bodyPr/>
          <a:lstStyle/>
          <a:p>
            <a:fld id="{D3857FC7-39C7-4AB8-A3C1-F4A3D47D59D0}" type="datetimeFigureOut">
              <a:rPr lang="en-AU" smtClean="0"/>
              <a:t>14/12/2020</a:t>
            </a:fld>
            <a:endParaRPr lang="en-AU"/>
          </a:p>
        </p:txBody>
      </p:sp>
      <p:sp>
        <p:nvSpPr>
          <p:cNvPr id="3" name="Footer Placeholder 2">
            <a:extLst>
              <a:ext uri="{FF2B5EF4-FFF2-40B4-BE49-F238E27FC236}">
                <a16:creationId xmlns:a16="http://schemas.microsoft.com/office/drawing/2014/main" id="{4572DC45-9FF1-4373-9887-7BD79763806A}"/>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7538D81C-9AA9-46FE-9DDD-4738804EF074}"/>
              </a:ext>
            </a:extLst>
          </p:cNvPr>
          <p:cNvSpPr>
            <a:spLocks noGrp="1"/>
          </p:cNvSpPr>
          <p:nvPr>
            <p:ph type="sldNum" sz="quarter" idx="12"/>
          </p:nvPr>
        </p:nvSpPr>
        <p:spPr/>
        <p:txBody>
          <a:bodyPr/>
          <a:lstStyle/>
          <a:p>
            <a:fld id="{140A7395-52AE-4C17-87CF-5083FAC66836}" type="slidenum">
              <a:rPr lang="en-AU" smtClean="0"/>
              <a:t>‹#›</a:t>
            </a:fld>
            <a:endParaRPr lang="en-AU"/>
          </a:p>
        </p:txBody>
      </p:sp>
    </p:spTree>
    <p:extLst>
      <p:ext uri="{BB962C8B-B14F-4D97-AF65-F5344CB8AC3E}">
        <p14:creationId xmlns:p14="http://schemas.microsoft.com/office/powerpoint/2010/main" val="458454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636DE-ED6B-404A-AF3B-8FF813B32B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C61AABDB-8AB8-4032-9CAB-22DC9AB75C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E970A9DE-93EE-42E7-AA57-72B2031258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9FAA75-F28F-4AD1-843D-5A3F804D1501}"/>
              </a:ext>
            </a:extLst>
          </p:cNvPr>
          <p:cNvSpPr>
            <a:spLocks noGrp="1"/>
          </p:cNvSpPr>
          <p:nvPr>
            <p:ph type="dt" sz="half" idx="10"/>
          </p:nvPr>
        </p:nvSpPr>
        <p:spPr/>
        <p:txBody>
          <a:bodyPr/>
          <a:lstStyle/>
          <a:p>
            <a:fld id="{D3857FC7-39C7-4AB8-A3C1-F4A3D47D59D0}" type="datetimeFigureOut">
              <a:rPr lang="en-AU" smtClean="0"/>
              <a:t>14/12/2020</a:t>
            </a:fld>
            <a:endParaRPr lang="en-AU"/>
          </a:p>
        </p:txBody>
      </p:sp>
      <p:sp>
        <p:nvSpPr>
          <p:cNvPr id="6" name="Footer Placeholder 5">
            <a:extLst>
              <a:ext uri="{FF2B5EF4-FFF2-40B4-BE49-F238E27FC236}">
                <a16:creationId xmlns:a16="http://schemas.microsoft.com/office/drawing/2014/main" id="{9FAE6E74-8975-4365-91A1-EED22EAB10A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A0C4228-5F84-44F7-B876-4D0EF7383C92}"/>
              </a:ext>
            </a:extLst>
          </p:cNvPr>
          <p:cNvSpPr>
            <a:spLocks noGrp="1"/>
          </p:cNvSpPr>
          <p:nvPr>
            <p:ph type="sldNum" sz="quarter" idx="12"/>
          </p:nvPr>
        </p:nvSpPr>
        <p:spPr/>
        <p:txBody>
          <a:bodyPr/>
          <a:lstStyle/>
          <a:p>
            <a:fld id="{140A7395-52AE-4C17-87CF-5083FAC66836}" type="slidenum">
              <a:rPr lang="en-AU" smtClean="0"/>
              <a:t>‹#›</a:t>
            </a:fld>
            <a:endParaRPr lang="en-AU"/>
          </a:p>
        </p:txBody>
      </p:sp>
    </p:spTree>
    <p:extLst>
      <p:ext uri="{BB962C8B-B14F-4D97-AF65-F5344CB8AC3E}">
        <p14:creationId xmlns:p14="http://schemas.microsoft.com/office/powerpoint/2010/main" val="101731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423EB-E293-4ADE-9A05-8F40324A4F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18F0B699-EB1B-4BFE-B7AA-2ACA490C50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C844E304-914F-40A0-BF15-DCAC2E03F1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A7A7FA-4B7C-415A-8F22-C9620C60E2EB}"/>
              </a:ext>
            </a:extLst>
          </p:cNvPr>
          <p:cNvSpPr>
            <a:spLocks noGrp="1"/>
          </p:cNvSpPr>
          <p:nvPr>
            <p:ph type="dt" sz="half" idx="10"/>
          </p:nvPr>
        </p:nvSpPr>
        <p:spPr/>
        <p:txBody>
          <a:bodyPr/>
          <a:lstStyle/>
          <a:p>
            <a:fld id="{D3857FC7-39C7-4AB8-A3C1-F4A3D47D59D0}" type="datetimeFigureOut">
              <a:rPr lang="en-AU" smtClean="0"/>
              <a:t>14/12/2020</a:t>
            </a:fld>
            <a:endParaRPr lang="en-AU"/>
          </a:p>
        </p:txBody>
      </p:sp>
      <p:sp>
        <p:nvSpPr>
          <p:cNvPr id="6" name="Footer Placeholder 5">
            <a:extLst>
              <a:ext uri="{FF2B5EF4-FFF2-40B4-BE49-F238E27FC236}">
                <a16:creationId xmlns:a16="http://schemas.microsoft.com/office/drawing/2014/main" id="{1E734767-B2BF-431A-8E9B-7BD6000EA67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48FFCB8-18E6-4CF0-B96E-5DC0E2FC72F8}"/>
              </a:ext>
            </a:extLst>
          </p:cNvPr>
          <p:cNvSpPr>
            <a:spLocks noGrp="1"/>
          </p:cNvSpPr>
          <p:nvPr>
            <p:ph type="sldNum" sz="quarter" idx="12"/>
          </p:nvPr>
        </p:nvSpPr>
        <p:spPr/>
        <p:txBody>
          <a:bodyPr/>
          <a:lstStyle/>
          <a:p>
            <a:fld id="{140A7395-52AE-4C17-87CF-5083FAC66836}" type="slidenum">
              <a:rPr lang="en-AU" smtClean="0"/>
              <a:t>‹#›</a:t>
            </a:fld>
            <a:endParaRPr lang="en-AU"/>
          </a:p>
        </p:txBody>
      </p:sp>
    </p:spTree>
    <p:extLst>
      <p:ext uri="{BB962C8B-B14F-4D97-AF65-F5344CB8AC3E}">
        <p14:creationId xmlns:p14="http://schemas.microsoft.com/office/powerpoint/2010/main" val="2334834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B2B7D3-F8DE-45E4-9E57-214F2C4171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B6C76444-5D24-4055-8149-C0AC53FE43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2B7C9F5-B405-4AE1-9F3C-0660D04631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57FC7-39C7-4AB8-A3C1-F4A3D47D59D0}" type="datetimeFigureOut">
              <a:rPr lang="en-AU" smtClean="0"/>
              <a:t>14/12/2020</a:t>
            </a:fld>
            <a:endParaRPr lang="en-AU"/>
          </a:p>
        </p:txBody>
      </p:sp>
      <p:sp>
        <p:nvSpPr>
          <p:cNvPr id="5" name="Footer Placeholder 4">
            <a:extLst>
              <a:ext uri="{FF2B5EF4-FFF2-40B4-BE49-F238E27FC236}">
                <a16:creationId xmlns:a16="http://schemas.microsoft.com/office/drawing/2014/main" id="{DB6E0F4D-E9DE-4CEB-96F2-308368F10A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1674FC00-FCEE-4D4B-ACA6-1F089B4D11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0A7395-52AE-4C17-87CF-5083FAC66836}" type="slidenum">
              <a:rPr lang="en-AU" smtClean="0"/>
              <a:t>‹#›</a:t>
            </a:fld>
            <a:endParaRPr lang="en-AU"/>
          </a:p>
        </p:txBody>
      </p:sp>
    </p:spTree>
    <p:extLst>
      <p:ext uri="{BB962C8B-B14F-4D97-AF65-F5344CB8AC3E}">
        <p14:creationId xmlns:p14="http://schemas.microsoft.com/office/powerpoint/2010/main" val="3854809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descr="A picture containing drawing&#10;&#10;Description automatically generated">
            <a:extLst>
              <a:ext uri="{FF2B5EF4-FFF2-40B4-BE49-F238E27FC236}">
                <a16:creationId xmlns:a16="http://schemas.microsoft.com/office/drawing/2014/main" id="{2E9EEA66-72B3-4747-96C5-EC25BC7A20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68465" y="295611"/>
            <a:ext cx="790302" cy="594806"/>
          </a:xfrm>
          <a:prstGeom prst="rect">
            <a:avLst/>
          </a:prstGeom>
        </p:spPr>
      </p:pic>
      <p:pic>
        <p:nvPicPr>
          <p:cNvPr id="24" name="Picture 23" descr="A picture containing ware, gear&#10;&#10;Description automatically generated">
            <a:extLst>
              <a:ext uri="{FF2B5EF4-FFF2-40B4-BE49-F238E27FC236}">
                <a16:creationId xmlns:a16="http://schemas.microsoft.com/office/drawing/2014/main" id="{C8A5B23A-B247-47C6-8B3B-D5FDF1E83D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64422" y="319362"/>
            <a:ext cx="479447" cy="547304"/>
          </a:xfrm>
          <a:prstGeom prst="rect">
            <a:avLst/>
          </a:prstGeom>
        </p:spPr>
      </p:pic>
      <p:pic>
        <p:nvPicPr>
          <p:cNvPr id="28" name="Picture 27" descr="A picture containing drawing&#10;&#10;Description automatically generated">
            <a:extLst>
              <a:ext uri="{FF2B5EF4-FFF2-40B4-BE49-F238E27FC236}">
                <a16:creationId xmlns:a16="http://schemas.microsoft.com/office/drawing/2014/main" id="{A102FC86-4DA9-42BF-A307-D1B8C18B16C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49524" y="319362"/>
            <a:ext cx="423510" cy="547304"/>
          </a:xfrm>
          <a:prstGeom prst="rect">
            <a:avLst/>
          </a:prstGeom>
        </p:spPr>
      </p:pic>
      <p:pic>
        <p:nvPicPr>
          <p:cNvPr id="30" name="Picture 29" descr="A picture containing drawing, sign&#10;&#10;Description automatically generated">
            <a:extLst>
              <a:ext uri="{FF2B5EF4-FFF2-40B4-BE49-F238E27FC236}">
                <a16:creationId xmlns:a16="http://schemas.microsoft.com/office/drawing/2014/main" id="{0016B45B-BA15-450E-9E48-FC1ACD8E3F02}"/>
              </a:ext>
            </a:extLst>
          </p:cNvPr>
          <p:cNvPicPr>
            <a:picLocks noChangeAspect="1"/>
          </p:cNvPicPr>
          <p:nvPr/>
        </p:nvPicPr>
        <p:blipFill rotWithShape="1">
          <a:blip r:embed="rId5">
            <a:extLst>
              <a:ext uri="{28A0092B-C50C-407E-A947-70E740481C1C}">
                <a14:useLocalDpi xmlns:a14="http://schemas.microsoft.com/office/drawing/2010/main" val="0"/>
              </a:ext>
            </a:extLst>
          </a:blip>
          <a:srcRect t="20827"/>
          <a:stretch/>
        </p:blipFill>
        <p:spPr>
          <a:xfrm>
            <a:off x="10878689" y="341014"/>
            <a:ext cx="652907" cy="504000"/>
          </a:xfrm>
          <a:prstGeom prst="rect">
            <a:avLst/>
          </a:prstGeom>
        </p:spPr>
      </p:pic>
      <p:sp>
        <p:nvSpPr>
          <p:cNvPr id="31" name="TextBox 30">
            <a:extLst>
              <a:ext uri="{FF2B5EF4-FFF2-40B4-BE49-F238E27FC236}">
                <a16:creationId xmlns:a16="http://schemas.microsoft.com/office/drawing/2014/main" id="{D4DFE07A-53DC-42BE-B446-1EFE12E78E8D}"/>
              </a:ext>
            </a:extLst>
          </p:cNvPr>
          <p:cNvSpPr txBox="1"/>
          <p:nvPr/>
        </p:nvSpPr>
        <p:spPr>
          <a:xfrm>
            <a:off x="638850" y="251558"/>
            <a:ext cx="1282232" cy="707886"/>
          </a:xfrm>
          <a:prstGeom prst="rect">
            <a:avLst/>
          </a:prstGeom>
          <a:noFill/>
        </p:spPr>
        <p:txBody>
          <a:bodyPr wrap="square" rtlCol="0">
            <a:spAutoFit/>
          </a:bodyPr>
          <a:lstStyle/>
          <a:p>
            <a:r>
              <a:rPr lang="en-AU" sz="1000" dirty="0">
                <a:solidFill>
                  <a:schemeClr val="tx2"/>
                </a:solidFill>
                <a:latin typeface="Corbel Light" panose="020B0303020204020204" pitchFamily="34" charset="0"/>
              </a:rPr>
              <a:t>DEPARTMENT </a:t>
            </a:r>
          </a:p>
          <a:p>
            <a:r>
              <a:rPr lang="en-AU" sz="900" dirty="0">
                <a:solidFill>
                  <a:schemeClr val="tx2"/>
                </a:solidFill>
                <a:latin typeface="Corbel Light" panose="020B0303020204020204" pitchFamily="34" charset="0"/>
              </a:rPr>
              <a:t>OF</a:t>
            </a:r>
            <a:r>
              <a:rPr lang="en-AU" sz="1000" dirty="0">
                <a:solidFill>
                  <a:schemeClr val="tx2"/>
                </a:solidFill>
                <a:latin typeface="Corbel Light" panose="020B0303020204020204" pitchFamily="34" charset="0"/>
              </a:rPr>
              <a:t> POLICE, FIRE</a:t>
            </a:r>
          </a:p>
          <a:p>
            <a:r>
              <a:rPr lang="en-AU" sz="900" dirty="0">
                <a:solidFill>
                  <a:schemeClr val="tx2"/>
                </a:solidFill>
                <a:latin typeface="Corbel Light" panose="020B0303020204020204" pitchFamily="34" charset="0"/>
              </a:rPr>
              <a:t>AND </a:t>
            </a:r>
            <a:r>
              <a:rPr lang="en-AU" sz="1000" dirty="0">
                <a:solidFill>
                  <a:schemeClr val="tx2"/>
                </a:solidFill>
                <a:latin typeface="Corbel Light" panose="020B0303020204020204" pitchFamily="34" charset="0"/>
              </a:rPr>
              <a:t>EMERGENCY</a:t>
            </a:r>
          </a:p>
          <a:p>
            <a:r>
              <a:rPr lang="en-AU" sz="1000" dirty="0">
                <a:solidFill>
                  <a:schemeClr val="tx2"/>
                </a:solidFill>
                <a:latin typeface="Corbel Light" panose="020B0303020204020204" pitchFamily="34" charset="0"/>
              </a:rPr>
              <a:t>MANAGEMENT</a:t>
            </a:r>
          </a:p>
        </p:txBody>
      </p:sp>
      <p:cxnSp>
        <p:nvCxnSpPr>
          <p:cNvPr id="33" name="Straight Connector 32">
            <a:extLst>
              <a:ext uri="{FF2B5EF4-FFF2-40B4-BE49-F238E27FC236}">
                <a16:creationId xmlns:a16="http://schemas.microsoft.com/office/drawing/2014/main" id="{6B73BDC8-C284-48B8-92EF-E7ABD0CFB081}"/>
              </a:ext>
            </a:extLst>
          </p:cNvPr>
          <p:cNvCxnSpPr>
            <a:cxnSpLocks/>
          </p:cNvCxnSpPr>
          <p:nvPr/>
        </p:nvCxnSpPr>
        <p:spPr>
          <a:xfrm>
            <a:off x="1824983" y="251558"/>
            <a:ext cx="0" cy="707886"/>
          </a:xfrm>
          <a:prstGeom prst="line">
            <a:avLst/>
          </a:prstGeom>
          <a:ln w="19050">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8D8B390E-5D12-4A21-A879-0993E2B394AC}"/>
              </a:ext>
            </a:extLst>
          </p:cNvPr>
          <p:cNvCxnSpPr>
            <a:cxnSpLocks/>
          </p:cNvCxnSpPr>
          <p:nvPr/>
        </p:nvCxnSpPr>
        <p:spPr>
          <a:xfrm>
            <a:off x="696000" y="1058411"/>
            <a:ext cx="10800000" cy="0"/>
          </a:xfrm>
          <a:prstGeom prst="line">
            <a:avLst/>
          </a:prstGeom>
          <a:ln w="19050">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43" name="TextBox 42">
            <a:extLst>
              <a:ext uri="{FF2B5EF4-FFF2-40B4-BE49-F238E27FC236}">
                <a16:creationId xmlns:a16="http://schemas.microsoft.com/office/drawing/2014/main" id="{E76067DB-87AF-42FA-AAAF-85013689714E}"/>
              </a:ext>
            </a:extLst>
          </p:cNvPr>
          <p:cNvSpPr txBox="1"/>
          <p:nvPr/>
        </p:nvSpPr>
        <p:spPr>
          <a:xfrm>
            <a:off x="6236238" y="1147796"/>
            <a:ext cx="5259762" cy="324000"/>
          </a:xfrm>
          <a:prstGeom prst="rect">
            <a:avLst/>
          </a:prstGeom>
          <a:solidFill>
            <a:schemeClr val="tx2"/>
          </a:solidFill>
          <a:ln>
            <a:noFill/>
          </a:ln>
        </p:spPr>
        <p:txBody>
          <a:bodyPr wrap="square" tIns="72000" bIns="0" rtlCol="0">
            <a:noAutofit/>
          </a:bodyPr>
          <a:lstStyle>
            <a:defPPr>
              <a:defRPr lang="en-US"/>
            </a:defPPr>
            <a:lvl1pPr algn="ctr">
              <a:defRPr sz="1100">
                <a:solidFill>
                  <a:schemeClr val="bg1"/>
                </a:solidFill>
                <a:latin typeface="Aharoni" panose="020B0604020202020204" pitchFamily="2" charset="-79"/>
                <a:cs typeface="Aharoni" panose="020B0604020202020204" pitchFamily="2" charset="-79"/>
              </a:defRPr>
            </a:lvl1pPr>
          </a:lstStyle>
          <a:p>
            <a:r>
              <a:rPr lang="en-AU" sz="1200"/>
              <a:t>MISSION</a:t>
            </a:r>
          </a:p>
        </p:txBody>
      </p:sp>
      <p:sp>
        <p:nvSpPr>
          <p:cNvPr id="45" name="TextBox 44">
            <a:extLst>
              <a:ext uri="{FF2B5EF4-FFF2-40B4-BE49-F238E27FC236}">
                <a16:creationId xmlns:a16="http://schemas.microsoft.com/office/drawing/2014/main" id="{8EF83F66-ECCE-4DB4-BDB0-870A15DF89C3}"/>
              </a:ext>
            </a:extLst>
          </p:cNvPr>
          <p:cNvSpPr txBox="1"/>
          <p:nvPr/>
        </p:nvSpPr>
        <p:spPr>
          <a:xfrm>
            <a:off x="6236238" y="1497339"/>
            <a:ext cx="5259762" cy="457200"/>
          </a:xfrm>
          <a:prstGeom prst="rect">
            <a:avLst/>
          </a:prstGeom>
          <a:solidFill>
            <a:schemeClr val="bg1">
              <a:lumMod val="95000"/>
            </a:schemeClr>
          </a:solidFill>
          <a:ln>
            <a:noFill/>
          </a:ln>
        </p:spPr>
        <p:txBody>
          <a:bodyPr wrap="square" tIns="0" rtlCol="0" anchor="ctr" anchorCtr="0">
            <a:noAutofit/>
          </a:bodyPr>
          <a:lstStyle/>
          <a:p>
            <a:pPr algn="ctr"/>
            <a:r>
              <a:rPr lang="en-AU" sz="1200" dirty="0">
                <a:solidFill>
                  <a:schemeClr val="tx2"/>
                </a:solidFill>
                <a:latin typeface="Corbel Light" panose="020B0303020204020204" pitchFamily="34" charset="0"/>
                <a:cs typeface="Aharoni" panose="02010803020104030203" pitchFamily="2" charset="-79"/>
              </a:rPr>
              <a:t>To provide effective policing, fire and emergency management services.</a:t>
            </a:r>
          </a:p>
        </p:txBody>
      </p:sp>
      <p:sp>
        <p:nvSpPr>
          <p:cNvPr id="57" name="TextBox 56">
            <a:extLst>
              <a:ext uri="{FF2B5EF4-FFF2-40B4-BE49-F238E27FC236}">
                <a16:creationId xmlns:a16="http://schemas.microsoft.com/office/drawing/2014/main" id="{967992D4-AD91-4142-BE40-41E660E8E7E4}"/>
              </a:ext>
            </a:extLst>
          </p:cNvPr>
          <p:cNvSpPr txBox="1"/>
          <p:nvPr/>
        </p:nvSpPr>
        <p:spPr>
          <a:xfrm>
            <a:off x="696000" y="1147854"/>
            <a:ext cx="5259762" cy="324000"/>
          </a:xfrm>
          <a:prstGeom prst="rect">
            <a:avLst/>
          </a:prstGeom>
          <a:solidFill>
            <a:schemeClr val="tx2"/>
          </a:solidFill>
          <a:ln>
            <a:noFill/>
          </a:ln>
        </p:spPr>
        <p:txBody>
          <a:bodyPr wrap="square" tIns="72000" bIns="0" rtlCol="0">
            <a:noAutofit/>
          </a:bodyPr>
          <a:lstStyle/>
          <a:p>
            <a:pPr algn="ctr"/>
            <a:r>
              <a:rPr lang="en-AU" sz="1200" dirty="0">
                <a:solidFill>
                  <a:schemeClr val="bg1"/>
                </a:solidFill>
                <a:latin typeface="Aharoni" panose="020B0604020202020204" pitchFamily="2" charset="-79"/>
                <a:cs typeface="Aharoni" panose="020B0604020202020204" pitchFamily="2" charset="-79"/>
              </a:rPr>
              <a:t>VISION</a:t>
            </a:r>
          </a:p>
        </p:txBody>
      </p:sp>
      <p:sp>
        <p:nvSpPr>
          <p:cNvPr id="58" name="TextBox 57">
            <a:extLst>
              <a:ext uri="{FF2B5EF4-FFF2-40B4-BE49-F238E27FC236}">
                <a16:creationId xmlns:a16="http://schemas.microsoft.com/office/drawing/2014/main" id="{5C7A5882-FF13-48CC-BF66-FEBFB724901C}"/>
              </a:ext>
            </a:extLst>
          </p:cNvPr>
          <p:cNvSpPr txBox="1"/>
          <p:nvPr/>
        </p:nvSpPr>
        <p:spPr>
          <a:xfrm>
            <a:off x="696000" y="1497339"/>
            <a:ext cx="5259762" cy="457200"/>
          </a:xfrm>
          <a:prstGeom prst="rect">
            <a:avLst/>
          </a:prstGeom>
          <a:solidFill>
            <a:schemeClr val="bg1">
              <a:lumMod val="95000"/>
            </a:schemeClr>
          </a:solidFill>
          <a:ln>
            <a:noFill/>
          </a:ln>
        </p:spPr>
        <p:txBody>
          <a:bodyPr wrap="square" tIns="0" rtlCol="0" anchor="ctr" anchorCtr="0">
            <a:noAutofit/>
          </a:bodyPr>
          <a:lstStyle/>
          <a:p>
            <a:pPr algn="ctr"/>
            <a:r>
              <a:rPr lang="en-AU" sz="1200" dirty="0">
                <a:solidFill>
                  <a:schemeClr val="tx2"/>
                </a:solidFill>
                <a:latin typeface="Corbel Light" panose="020B0303020204020204" pitchFamily="34" charset="0"/>
                <a:cs typeface="Aharoni" panose="02010803020104030203" pitchFamily="2" charset="-79"/>
              </a:rPr>
              <a:t>A safe, secure and resilient Tasmania.</a:t>
            </a:r>
          </a:p>
        </p:txBody>
      </p:sp>
      <p:sp>
        <p:nvSpPr>
          <p:cNvPr id="92" name="TextBox 91">
            <a:extLst>
              <a:ext uri="{FF2B5EF4-FFF2-40B4-BE49-F238E27FC236}">
                <a16:creationId xmlns:a16="http://schemas.microsoft.com/office/drawing/2014/main" id="{C7F6BCB6-96FD-4A36-8F15-DA28CD041BF3}"/>
              </a:ext>
            </a:extLst>
          </p:cNvPr>
          <p:cNvSpPr txBox="1"/>
          <p:nvPr/>
        </p:nvSpPr>
        <p:spPr>
          <a:xfrm>
            <a:off x="696000" y="2072407"/>
            <a:ext cx="10800000" cy="324000"/>
          </a:xfrm>
          <a:prstGeom prst="rect">
            <a:avLst/>
          </a:prstGeom>
          <a:solidFill>
            <a:schemeClr val="accent6"/>
          </a:solidFill>
          <a:ln>
            <a:noFill/>
          </a:ln>
        </p:spPr>
        <p:txBody>
          <a:bodyPr wrap="square" tIns="72000" bIns="0" rtlCol="0">
            <a:noAutofit/>
          </a:bodyPr>
          <a:lstStyle>
            <a:defPPr>
              <a:defRPr lang="en-US"/>
            </a:defPPr>
            <a:lvl1pPr algn="ctr">
              <a:defRPr sz="1200">
                <a:solidFill>
                  <a:schemeClr val="bg1"/>
                </a:solidFill>
                <a:latin typeface="Aharoni" panose="020B0604020202020204" pitchFamily="2" charset="-79"/>
                <a:cs typeface="Aharoni" panose="020B0604020202020204" pitchFamily="2" charset="-79"/>
              </a:defRPr>
            </a:lvl1pPr>
          </a:lstStyle>
          <a:p>
            <a:r>
              <a:rPr lang="en-AU"/>
              <a:t>OUR ENVIRONMENT</a:t>
            </a:r>
          </a:p>
        </p:txBody>
      </p:sp>
      <p:sp>
        <p:nvSpPr>
          <p:cNvPr id="98" name="TextBox 97">
            <a:extLst>
              <a:ext uri="{FF2B5EF4-FFF2-40B4-BE49-F238E27FC236}">
                <a16:creationId xmlns:a16="http://schemas.microsoft.com/office/drawing/2014/main" id="{F54E8DD1-6A67-49B0-AB17-C5655926EEE6}"/>
              </a:ext>
            </a:extLst>
          </p:cNvPr>
          <p:cNvSpPr txBox="1"/>
          <p:nvPr/>
        </p:nvSpPr>
        <p:spPr>
          <a:xfrm>
            <a:off x="706136" y="2413500"/>
            <a:ext cx="10779728" cy="613948"/>
          </a:xfrm>
          <a:prstGeom prst="rect">
            <a:avLst/>
          </a:prstGeom>
          <a:solidFill>
            <a:schemeClr val="bg1">
              <a:lumMod val="95000"/>
            </a:schemeClr>
          </a:solidFill>
          <a:ln>
            <a:noFill/>
          </a:ln>
        </p:spPr>
        <p:txBody>
          <a:bodyPr wrap="square" lIns="216000" tIns="0" rIns="216000" rtlCol="0" anchor="ctr" anchorCtr="0">
            <a:noAutofit/>
          </a:bodyPr>
          <a:lstStyle>
            <a:defPPr>
              <a:defRPr lang="en-US"/>
            </a:defPPr>
            <a:lvl1pPr algn="ctr">
              <a:defRPr sz="1200">
                <a:solidFill>
                  <a:schemeClr val="tx2"/>
                </a:solidFill>
                <a:latin typeface="Corbel Light" panose="020B0303020204020204" pitchFamily="34" charset="0"/>
                <a:cs typeface="Aharoni" panose="02010803020104030203" pitchFamily="2" charset="-79"/>
              </a:defRPr>
            </a:lvl1pPr>
          </a:lstStyle>
          <a:p>
            <a:r>
              <a:rPr lang="en-AU" dirty="0"/>
              <a:t>Our emergency services operate in a dynamic environment, responding to unpredictable events that require an organisation that is agile and resilient. We need to be capable of meeting the demands of the changing financial, social and political environment by forecasting and responding to opportunities and threats.</a:t>
            </a:r>
          </a:p>
        </p:txBody>
      </p:sp>
      <p:sp>
        <p:nvSpPr>
          <p:cNvPr id="71" name="TextBox 70">
            <a:extLst>
              <a:ext uri="{FF2B5EF4-FFF2-40B4-BE49-F238E27FC236}">
                <a16:creationId xmlns:a16="http://schemas.microsoft.com/office/drawing/2014/main" id="{73A9E753-5E19-410C-BEE3-49370891F778}"/>
              </a:ext>
            </a:extLst>
          </p:cNvPr>
          <p:cNvSpPr txBox="1"/>
          <p:nvPr/>
        </p:nvSpPr>
        <p:spPr>
          <a:xfrm>
            <a:off x="702245" y="4987893"/>
            <a:ext cx="10779728" cy="324000"/>
          </a:xfrm>
          <a:prstGeom prst="rect">
            <a:avLst/>
          </a:prstGeom>
          <a:solidFill>
            <a:schemeClr val="accent1"/>
          </a:solidFill>
          <a:ln>
            <a:noFill/>
          </a:ln>
        </p:spPr>
        <p:txBody>
          <a:bodyPr wrap="square" tIns="72000" bIns="0" rtlCol="0">
            <a:noAutofit/>
          </a:bodyPr>
          <a:lstStyle>
            <a:defPPr>
              <a:defRPr lang="en-US"/>
            </a:defPPr>
            <a:lvl1pPr algn="ctr">
              <a:defRPr sz="1200">
                <a:solidFill>
                  <a:schemeClr val="bg1"/>
                </a:solidFill>
                <a:latin typeface="Aharoni" panose="020B0604020202020204" pitchFamily="2" charset="-79"/>
                <a:cs typeface="Aharoni" panose="020B0604020202020204" pitchFamily="2" charset="-79"/>
              </a:defRPr>
            </a:lvl1pPr>
          </a:lstStyle>
          <a:p>
            <a:r>
              <a:rPr lang="en-AU" dirty="0"/>
              <a:t>OUR PEOPLE UNDERPIN WHAT WE DO THROUGH THE FOLLOWING PRINCIPLES:</a:t>
            </a:r>
          </a:p>
        </p:txBody>
      </p:sp>
      <p:sp>
        <p:nvSpPr>
          <p:cNvPr id="72" name="TextBox 71">
            <a:extLst>
              <a:ext uri="{FF2B5EF4-FFF2-40B4-BE49-F238E27FC236}">
                <a16:creationId xmlns:a16="http://schemas.microsoft.com/office/drawing/2014/main" id="{D90DCADA-71E4-4F26-8264-A442D56DDF17}"/>
              </a:ext>
            </a:extLst>
          </p:cNvPr>
          <p:cNvSpPr txBox="1"/>
          <p:nvPr/>
        </p:nvSpPr>
        <p:spPr>
          <a:xfrm>
            <a:off x="702245" y="5392299"/>
            <a:ext cx="2052000" cy="276999"/>
          </a:xfrm>
          <a:prstGeom prst="rect">
            <a:avLst/>
          </a:prstGeom>
          <a:solidFill>
            <a:schemeClr val="bg1">
              <a:lumMod val="95000"/>
            </a:schemeClr>
          </a:solidFill>
          <a:ln>
            <a:noFill/>
          </a:ln>
        </p:spPr>
        <p:txBody>
          <a:bodyPr wrap="square" rtlCol="0">
            <a:noAutofit/>
          </a:bodyPr>
          <a:lstStyle/>
          <a:p>
            <a:pPr algn="ctr"/>
            <a:r>
              <a:rPr lang="en-AU" sz="1200">
                <a:solidFill>
                  <a:schemeClr val="accent1"/>
                </a:solidFill>
                <a:latin typeface="Aharoni" panose="02010803020104030203" pitchFamily="2" charset="-79"/>
                <a:cs typeface="Aharoni" panose="02010803020104030203" pitchFamily="2" charset="-79"/>
              </a:rPr>
              <a:t>LEADERSHIP</a:t>
            </a:r>
          </a:p>
        </p:txBody>
      </p:sp>
      <p:sp>
        <p:nvSpPr>
          <p:cNvPr id="74" name="TextBox 73">
            <a:extLst>
              <a:ext uri="{FF2B5EF4-FFF2-40B4-BE49-F238E27FC236}">
                <a16:creationId xmlns:a16="http://schemas.microsoft.com/office/drawing/2014/main" id="{40426A59-9E09-4AFE-AB12-207F53365BA3}"/>
              </a:ext>
            </a:extLst>
          </p:cNvPr>
          <p:cNvSpPr txBox="1"/>
          <p:nvPr/>
        </p:nvSpPr>
        <p:spPr>
          <a:xfrm>
            <a:off x="2881256" y="5392299"/>
            <a:ext cx="2052000" cy="276999"/>
          </a:xfrm>
          <a:prstGeom prst="rect">
            <a:avLst/>
          </a:prstGeom>
          <a:solidFill>
            <a:schemeClr val="bg1">
              <a:lumMod val="95000"/>
            </a:schemeClr>
          </a:solidFill>
          <a:ln>
            <a:noFill/>
          </a:ln>
        </p:spPr>
        <p:txBody>
          <a:bodyPr wrap="square" rtlCol="0">
            <a:noAutofit/>
          </a:bodyPr>
          <a:lstStyle/>
          <a:p>
            <a:pPr algn="ctr"/>
            <a:r>
              <a:rPr lang="en-AU" sz="1200" dirty="0">
                <a:solidFill>
                  <a:schemeClr val="accent1"/>
                </a:solidFill>
                <a:latin typeface="Aharoni" panose="02010803020104030203" pitchFamily="2" charset="-79"/>
                <a:cs typeface="Aharoni" panose="02010803020104030203" pitchFamily="2" charset="-79"/>
              </a:rPr>
              <a:t>RESILIENCE</a:t>
            </a:r>
          </a:p>
        </p:txBody>
      </p:sp>
      <p:sp>
        <p:nvSpPr>
          <p:cNvPr id="75" name="TextBox 74">
            <a:extLst>
              <a:ext uri="{FF2B5EF4-FFF2-40B4-BE49-F238E27FC236}">
                <a16:creationId xmlns:a16="http://schemas.microsoft.com/office/drawing/2014/main" id="{1495BA7A-07CE-436E-866B-999AC30442E3}"/>
              </a:ext>
            </a:extLst>
          </p:cNvPr>
          <p:cNvSpPr txBox="1"/>
          <p:nvPr/>
        </p:nvSpPr>
        <p:spPr>
          <a:xfrm>
            <a:off x="5060267" y="5392299"/>
            <a:ext cx="2052000" cy="276999"/>
          </a:xfrm>
          <a:prstGeom prst="rect">
            <a:avLst/>
          </a:prstGeom>
          <a:solidFill>
            <a:schemeClr val="bg1">
              <a:lumMod val="95000"/>
            </a:schemeClr>
          </a:solidFill>
          <a:ln>
            <a:noFill/>
          </a:ln>
        </p:spPr>
        <p:txBody>
          <a:bodyPr wrap="square" rtlCol="0">
            <a:noAutofit/>
          </a:bodyPr>
          <a:lstStyle/>
          <a:p>
            <a:pPr algn="ctr"/>
            <a:r>
              <a:rPr lang="en-AU" sz="1200" dirty="0">
                <a:solidFill>
                  <a:schemeClr val="accent1"/>
                </a:solidFill>
                <a:latin typeface="Aharoni" panose="02010803020104030203" pitchFamily="2" charset="-79"/>
                <a:cs typeface="Aharoni" panose="02010803020104030203" pitchFamily="2" charset="-79"/>
              </a:rPr>
              <a:t>PROFESSIONALISM</a:t>
            </a:r>
          </a:p>
        </p:txBody>
      </p:sp>
      <p:sp>
        <p:nvSpPr>
          <p:cNvPr id="76" name="TextBox 75">
            <a:extLst>
              <a:ext uri="{FF2B5EF4-FFF2-40B4-BE49-F238E27FC236}">
                <a16:creationId xmlns:a16="http://schemas.microsoft.com/office/drawing/2014/main" id="{DA52A398-D6F4-4CFC-A600-7C5C0B22F799}"/>
              </a:ext>
            </a:extLst>
          </p:cNvPr>
          <p:cNvSpPr txBox="1"/>
          <p:nvPr/>
        </p:nvSpPr>
        <p:spPr>
          <a:xfrm>
            <a:off x="7239278" y="5392299"/>
            <a:ext cx="2052000" cy="276999"/>
          </a:xfrm>
          <a:prstGeom prst="rect">
            <a:avLst/>
          </a:prstGeom>
          <a:solidFill>
            <a:schemeClr val="bg1">
              <a:lumMod val="95000"/>
            </a:schemeClr>
          </a:solidFill>
          <a:ln>
            <a:noFill/>
          </a:ln>
        </p:spPr>
        <p:txBody>
          <a:bodyPr wrap="square" rtlCol="0">
            <a:noAutofit/>
          </a:bodyPr>
          <a:lstStyle/>
          <a:p>
            <a:pPr algn="ctr"/>
            <a:r>
              <a:rPr lang="en-AU" sz="1200" dirty="0">
                <a:solidFill>
                  <a:schemeClr val="accent1"/>
                </a:solidFill>
                <a:latin typeface="Aharoni" panose="02010803020104030203" pitchFamily="2" charset="-79"/>
                <a:cs typeface="Aharoni" panose="02010803020104030203" pitchFamily="2" charset="-79"/>
              </a:rPr>
              <a:t>COLLABORATION</a:t>
            </a:r>
          </a:p>
        </p:txBody>
      </p:sp>
      <p:sp>
        <p:nvSpPr>
          <p:cNvPr id="77" name="TextBox 76">
            <a:extLst>
              <a:ext uri="{FF2B5EF4-FFF2-40B4-BE49-F238E27FC236}">
                <a16:creationId xmlns:a16="http://schemas.microsoft.com/office/drawing/2014/main" id="{B16E8E34-D334-4278-BD0F-0F959449EE0B}"/>
              </a:ext>
            </a:extLst>
          </p:cNvPr>
          <p:cNvSpPr txBox="1"/>
          <p:nvPr/>
        </p:nvSpPr>
        <p:spPr>
          <a:xfrm>
            <a:off x="9418289" y="5392299"/>
            <a:ext cx="2052000" cy="276999"/>
          </a:xfrm>
          <a:prstGeom prst="rect">
            <a:avLst/>
          </a:prstGeom>
          <a:solidFill>
            <a:schemeClr val="bg1">
              <a:lumMod val="95000"/>
            </a:schemeClr>
          </a:solidFill>
          <a:ln>
            <a:noFill/>
          </a:ln>
        </p:spPr>
        <p:txBody>
          <a:bodyPr wrap="square" rtlCol="0">
            <a:noAutofit/>
          </a:bodyPr>
          <a:lstStyle/>
          <a:p>
            <a:pPr algn="ctr"/>
            <a:r>
              <a:rPr lang="en-AU" sz="1200">
                <a:solidFill>
                  <a:schemeClr val="accent1"/>
                </a:solidFill>
                <a:latin typeface="Aharoni" panose="02010803020104030203" pitchFamily="2" charset="-79"/>
                <a:cs typeface="Aharoni" panose="02010803020104030203" pitchFamily="2" charset="-79"/>
              </a:rPr>
              <a:t>VALUES - LED</a:t>
            </a:r>
          </a:p>
        </p:txBody>
      </p:sp>
      <p:sp>
        <p:nvSpPr>
          <p:cNvPr id="52" name="TextBox 51">
            <a:extLst>
              <a:ext uri="{FF2B5EF4-FFF2-40B4-BE49-F238E27FC236}">
                <a16:creationId xmlns:a16="http://schemas.microsoft.com/office/drawing/2014/main" id="{9EF291EF-612E-41B8-AACD-AD0E75E6C95D}"/>
              </a:ext>
            </a:extLst>
          </p:cNvPr>
          <p:cNvSpPr txBox="1"/>
          <p:nvPr/>
        </p:nvSpPr>
        <p:spPr>
          <a:xfrm>
            <a:off x="705023" y="3149310"/>
            <a:ext cx="3456000" cy="324000"/>
          </a:xfrm>
          <a:prstGeom prst="rect">
            <a:avLst/>
          </a:prstGeom>
          <a:solidFill>
            <a:schemeClr val="accent2"/>
          </a:solidFill>
          <a:ln>
            <a:noFill/>
          </a:ln>
        </p:spPr>
        <p:txBody>
          <a:bodyPr wrap="square" tIns="72000" bIns="0" rtlCol="0">
            <a:noAutofit/>
          </a:bodyPr>
          <a:lstStyle>
            <a:defPPr>
              <a:defRPr lang="en-US"/>
            </a:defPPr>
            <a:lvl1pPr algn="ctr">
              <a:defRPr sz="1200">
                <a:solidFill>
                  <a:schemeClr val="bg1"/>
                </a:solidFill>
                <a:latin typeface="Aharoni" panose="020B0604020202020204" pitchFamily="2" charset="-79"/>
                <a:cs typeface="Aharoni" panose="020B0604020202020204" pitchFamily="2" charset="-79"/>
              </a:defRPr>
            </a:lvl1pPr>
          </a:lstStyle>
          <a:p>
            <a:r>
              <a:rPr lang="en-AU"/>
              <a:t>READINESS</a:t>
            </a:r>
          </a:p>
        </p:txBody>
      </p:sp>
      <p:sp>
        <p:nvSpPr>
          <p:cNvPr id="62" name="TextBox 61">
            <a:extLst>
              <a:ext uri="{FF2B5EF4-FFF2-40B4-BE49-F238E27FC236}">
                <a16:creationId xmlns:a16="http://schemas.microsoft.com/office/drawing/2014/main" id="{503E3CE8-50D2-47AF-95F9-36253BD62A1A}"/>
              </a:ext>
            </a:extLst>
          </p:cNvPr>
          <p:cNvSpPr txBox="1"/>
          <p:nvPr/>
        </p:nvSpPr>
        <p:spPr>
          <a:xfrm>
            <a:off x="705023" y="3484674"/>
            <a:ext cx="3456000" cy="1437304"/>
          </a:xfrm>
          <a:prstGeom prst="rect">
            <a:avLst/>
          </a:prstGeom>
          <a:solidFill>
            <a:schemeClr val="bg1">
              <a:lumMod val="95000"/>
            </a:schemeClr>
          </a:solidFill>
          <a:ln>
            <a:noFill/>
          </a:ln>
        </p:spPr>
        <p:txBody>
          <a:bodyPr wrap="square" rtlCol="0">
            <a:noAutofit/>
          </a:bodyPr>
          <a:lstStyle/>
          <a:p>
            <a:pPr marL="179388" indent="-179388">
              <a:spcAft>
                <a:spcPts val="400"/>
              </a:spcAft>
              <a:buFont typeface="Arial" panose="020B0604020202020204" pitchFamily="34" charset="0"/>
              <a:buChar char="•"/>
            </a:pPr>
            <a:r>
              <a:rPr lang="en-AU" sz="1200" dirty="0">
                <a:solidFill>
                  <a:schemeClr val="tx2"/>
                </a:solidFill>
                <a:latin typeface="Corbel Light" panose="020B0303020204020204" pitchFamily="34" charset="0"/>
                <a:cs typeface="Aharoni" panose="02010803020104030203" pitchFamily="2" charset="-79"/>
              </a:rPr>
              <a:t>Prepare and plan for events and emergencies</a:t>
            </a:r>
          </a:p>
          <a:p>
            <a:pPr marL="179388" indent="-179388">
              <a:spcAft>
                <a:spcPts val="400"/>
              </a:spcAft>
              <a:buFont typeface="Arial" panose="020B0604020202020204" pitchFamily="34" charset="0"/>
              <a:buChar char="•"/>
            </a:pPr>
            <a:r>
              <a:rPr lang="en-AU" sz="1200" dirty="0">
                <a:solidFill>
                  <a:schemeClr val="tx2"/>
                </a:solidFill>
                <a:latin typeface="Corbel Light" panose="020B0303020204020204" pitchFamily="34" charset="0"/>
                <a:cs typeface="Aharoni" panose="02010803020104030203" pitchFamily="2" charset="-79"/>
              </a:rPr>
              <a:t>Educate and empower our community</a:t>
            </a:r>
          </a:p>
          <a:p>
            <a:pPr marL="179388" indent="-179388">
              <a:spcAft>
                <a:spcPts val="400"/>
              </a:spcAft>
              <a:buFont typeface="Arial" panose="020B0604020202020204" pitchFamily="34" charset="0"/>
              <a:buChar char="•"/>
            </a:pPr>
            <a:r>
              <a:rPr lang="en-AU" sz="1200" dirty="0">
                <a:solidFill>
                  <a:schemeClr val="tx2"/>
                </a:solidFill>
                <a:latin typeface="Corbel Light" panose="020B0303020204020204" pitchFamily="34" charset="0"/>
                <a:cs typeface="Aharoni" panose="02010803020104030203" pitchFamily="2" charset="-79"/>
              </a:rPr>
              <a:t>Collaborate with stakeholders</a:t>
            </a:r>
          </a:p>
          <a:p>
            <a:pPr marL="179388" indent="-179388">
              <a:spcAft>
                <a:spcPts val="400"/>
              </a:spcAft>
              <a:buFont typeface="Arial" panose="020B0604020202020204" pitchFamily="34" charset="0"/>
              <a:buChar char="•"/>
            </a:pPr>
            <a:r>
              <a:rPr lang="en-AU" sz="1200" dirty="0">
                <a:solidFill>
                  <a:schemeClr val="tx2"/>
                </a:solidFill>
                <a:latin typeface="Corbel Light" panose="020B0303020204020204" pitchFamily="34" charset="0"/>
                <a:cs typeface="Aharoni" panose="02010803020104030203" pitchFamily="2" charset="-79"/>
              </a:rPr>
              <a:t>Intervene early to minimise harm</a:t>
            </a:r>
          </a:p>
          <a:p>
            <a:pPr marL="179388" indent="-179388">
              <a:spcAft>
                <a:spcPts val="400"/>
              </a:spcAft>
              <a:buFont typeface="Arial" panose="020B0604020202020204" pitchFamily="34" charset="0"/>
              <a:buChar char="•"/>
            </a:pPr>
            <a:r>
              <a:rPr lang="en-AU" sz="1200" dirty="0">
                <a:solidFill>
                  <a:schemeClr val="tx2"/>
                </a:solidFill>
                <a:latin typeface="Corbel Light" panose="020B0303020204020204" pitchFamily="34" charset="0"/>
                <a:cs typeface="Aharoni" panose="02010803020104030203" pitchFamily="2" charset="-79"/>
              </a:rPr>
              <a:t>Build community resilience</a:t>
            </a:r>
          </a:p>
        </p:txBody>
      </p:sp>
      <p:sp>
        <p:nvSpPr>
          <p:cNvPr id="82" name="TextBox 81">
            <a:extLst>
              <a:ext uri="{FF2B5EF4-FFF2-40B4-BE49-F238E27FC236}">
                <a16:creationId xmlns:a16="http://schemas.microsoft.com/office/drawing/2014/main" id="{3114248B-C025-4210-B157-3099D0899A16}"/>
              </a:ext>
            </a:extLst>
          </p:cNvPr>
          <p:cNvSpPr txBox="1"/>
          <p:nvPr/>
        </p:nvSpPr>
        <p:spPr>
          <a:xfrm>
            <a:off x="4367444" y="3149310"/>
            <a:ext cx="3456000" cy="324000"/>
          </a:xfrm>
          <a:prstGeom prst="rect">
            <a:avLst/>
          </a:prstGeom>
          <a:solidFill>
            <a:srgbClr val="C00000"/>
          </a:solidFill>
          <a:ln>
            <a:noFill/>
          </a:ln>
        </p:spPr>
        <p:txBody>
          <a:bodyPr wrap="square" tIns="72000" bIns="0" rtlCol="0">
            <a:noAutofit/>
          </a:bodyPr>
          <a:lstStyle>
            <a:defPPr>
              <a:defRPr lang="en-US"/>
            </a:defPPr>
            <a:lvl1pPr algn="ctr">
              <a:defRPr sz="1200">
                <a:solidFill>
                  <a:schemeClr val="bg1"/>
                </a:solidFill>
                <a:latin typeface="Aharoni" panose="020B0604020202020204" pitchFamily="2" charset="-79"/>
                <a:cs typeface="Aharoni" panose="020B0604020202020204" pitchFamily="2" charset="-79"/>
              </a:defRPr>
            </a:lvl1pPr>
          </a:lstStyle>
          <a:p>
            <a:r>
              <a:rPr lang="en-AU"/>
              <a:t>RESPONSE</a:t>
            </a:r>
          </a:p>
        </p:txBody>
      </p:sp>
      <p:sp>
        <p:nvSpPr>
          <p:cNvPr id="83" name="TextBox 82">
            <a:extLst>
              <a:ext uri="{FF2B5EF4-FFF2-40B4-BE49-F238E27FC236}">
                <a16:creationId xmlns:a16="http://schemas.microsoft.com/office/drawing/2014/main" id="{BB5C081D-7F4A-432C-B4B6-77D67FE7A6C9}"/>
              </a:ext>
            </a:extLst>
          </p:cNvPr>
          <p:cNvSpPr txBox="1"/>
          <p:nvPr/>
        </p:nvSpPr>
        <p:spPr>
          <a:xfrm>
            <a:off x="4367444" y="3484048"/>
            <a:ext cx="3456000" cy="1438611"/>
          </a:xfrm>
          <a:prstGeom prst="rect">
            <a:avLst/>
          </a:prstGeom>
          <a:solidFill>
            <a:schemeClr val="bg1">
              <a:lumMod val="95000"/>
            </a:schemeClr>
          </a:solidFill>
          <a:ln>
            <a:noFill/>
          </a:ln>
        </p:spPr>
        <p:txBody>
          <a:bodyPr wrap="square" rtlCol="0">
            <a:noAutofit/>
          </a:bodyPr>
          <a:lstStyle/>
          <a:p>
            <a:pPr marL="179388" indent="-179388">
              <a:spcAft>
                <a:spcPts val="400"/>
              </a:spcAft>
              <a:buFont typeface="Arial" panose="020B0604020202020204" pitchFamily="34" charset="0"/>
              <a:buChar char="•"/>
            </a:pPr>
            <a:r>
              <a:rPr lang="en-AU" sz="1200" dirty="0">
                <a:solidFill>
                  <a:schemeClr val="tx2"/>
                </a:solidFill>
                <a:latin typeface="Corbel Light" panose="020B0303020204020204" pitchFamily="34" charset="0"/>
                <a:cs typeface="Aharoni" panose="02010803020104030203" pitchFamily="2" charset="-79"/>
              </a:rPr>
              <a:t>Capable and reliable to meet demands</a:t>
            </a:r>
          </a:p>
          <a:p>
            <a:pPr marL="179388" indent="-179388">
              <a:spcAft>
                <a:spcPts val="400"/>
              </a:spcAft>
              <a:buFont typeface="Arial" panose="020B0604020202020204" pitchFamily="34" charset="0"/>
              <a:buChar char="•"/>
            </a:pPr>
            <a:r>
              <a:rPr lang="en-AU" sz="1200" dirty="0">
                <a:solidFill>
                  <a:schemeClr val="tx2"/>
                </a:solidFill>
                <a:latin typeface="Corbel Light" panose="020B0303020204020204" pitchFamily="34" charset="0"/>
                <a:cs typeface="Aharoni" panose="02010803020104030203" pitchFamily="2" charset="-79"/>
              </a:rPr>
              <a:t>Agile, scalable and flexible service delivery</a:t>
            </a:r>
          </a:p>
          <a:p>
            <a:pPr marL="179388" indent="-179388">
              <a:spcAft>
                <a:spcPts val="400"/>
              </a:spcAft>
              <a:buFont typeface="Arial" panose="020B0604020202020204" pitchFamily="34" charset="0"/>
              <a:buChar char="•"/>
            </a:pPr>
            <a:r>
              <a:rPr lang="en-AU" sz="1200" dirty="0">
                <a:solidFill>
                  <a:schemeClr val="tx2"/>
                </a:solidFill>
                <a:latin typeface="Corbel Light" panose="020B0303020204020204" pitchFamily="34" charset="0"/>
                <a:cs typeface="Aharoni" panose="02010803020104030203" pitchFamily="2" charset="-79"/>
              </a:rPr>
              <a:t>Skilled and equipped workforce</a:t>
            </a:r>
          </a:p>
          <a:p>
            <a:pPr marL="179388" indent="-179388">
              <a:spcAft>
                <a:spcPts val="400"/>
              </a:spcAft>
              <a:buFont typeface="Arial" panose="020B0604020202020204" pitchFamily="34" charset="0"/>
              <a:buChar char="•"/>
            </a:pPr>
            <a:r>
              <a:rPr lang="en-AU" sz="1200" dirty="0">
                <a:solidFill>
                  <a:schemeClr val="tx2"/>
                </a:solidFill>
                <a:latin typeface="Corbel Light" panose="020B0303020204020204" pitchFamily="34" charset="0"/>
                <a:cs typeface="Aharoni" panose="02010803020104030203" pitchFamily="2" charset="-79"/>
              </a:rPr>
              <a:t>Innovative and able to adapt</a:t>
            </a:r>
          </a:p>
        </p:txBody>
      </p:sp>
      <p:sp>
        <p:nvSpPr>
          <p:cNvPr id="86" name="TextBox 85">
            <a:extLst>
              <a:ext uri="{FF2B5EF4-FFF2-40B4-BE49-F238E27FC236}">
                <a16:creationId xmlns:a16="http://schemas.microsoft.com/office/drawing/2014/main" id="{3D84F508-E432-4CB8-89FA-090DC146508B}"/>
              </a:ext>
            </a:extLst>
          </p:cNvPr>
          <p:cNvSpPr txBox="1"/>
          <p:nvPr/>
        </p:nvSpPr>
        <p:spPr>
          <a:xfrm>
            <a:off x="8029864" y="3149310"/>
            <a:ext cx="3456000" cy="324000"/>
          </a:xfrm>
          <a:prstGeom prst="rect">
            <a:avLst/>
          </a:prstGeom>
          <a:solidFill>
            <a:schemeClr val="accent4"/>
          </a:solidFill>
          <a:ln>
            <a:noFill/>
          </a:ln>
        </p:spPr>
        <p:txBody>
          <a:bodyPr wrap="square" tIns="72000" bIns="0" rtlCol="0">
            <a:noAutofit/>
          </a:bodyPr>
          <a:lstStyle>
            <a:defPPr>
              <a:defRPr lang="en-US"/>
            </a:defPPr>
            <a:lvl1pPr algn="ctr">
              <a:defRPr sz="1200">
                <a:solidFill>
                  <a:schemeClr val="bg1"/>
                </a:solidFill>
                <a:latin typeface="Aharoni" panose="020B0604020202020204" pitchFamily="2" charset="-79"/>
                <a:cs typeface="Aharoni" panose="020B0604020202020204" pitchFamily="2" charset="-79"/>
              </a:defRPr>
            </a:lvl1pPr>
          </a:lstStyle>
          <a:p>
            <a:r>
              <a:rPr lang="en-AU"/>
              <a:t>REASSURANCE</a:t>
            </a:r>
          </a:p>
        </p:txBody>
      </p:sp>
      <p:sp>
        <p:nvSpPr>
          <p:cNvPr id="87" name="TextBox 86">
            <a:extLst>
              <a:ext uri="{FF2B5EF4-FFF2-40B4-BE49-F238E27FC236}">
                <a16:creationId xmlns:a16="http://schemas.microsoft.com/office/drawing/2014/main" id="{0FF0C1BF-AE77-49CD-9423-5BBC33E2A4BD}"/>
              </a:ext>
            </a:extLst>
          </p:cNvPr>
          <p:cNvSpPr txBox="1"/>
          <p:nvPr/>
        </p:nvSpPr>
        <p:spPr>
          <a:xfrm>
            <a:off x="8029864" y="3484048"/>
            <a:ext cx="3456000" cy="1438611"/>
          </a:xfrm>
          <a:prstGeom prst="rect">
            <a:avLst/>
          </a:prstGeom>
          <a:solidFill>
            <a:schemeClr val="bg1">
              <a:lumMod val="95000"/>
            </a:schemeClr>
          </a:solidFill>
          <a:ln>
            <a:noFill/>
          </a:ln>
        </p:spPr>
        <p:txBody>
          <a:bodyPr wrap="square" rtlCol="0">
            <a:noAutofit/>
          </a:bodyPr>
          <a:lstStyle/>
          <a:p>
            <a:pPr marL="179388" indent="-179388">
              <a:spcAft>
                <a:spcPts val="400"/>
              </a:spcAft>
              <a:buFont typeface="Arial" panose="020B0604020202020204" pitchFamily="34" charset="0"/>
              <a:buChar char="•"/>
            </a:pPr>
            <a:r>
              <a:rPr lang="en-AU" sz="1200" dirty="0">
                <a:solidFill>
                  <a:schemeClr val="tx2"/>
                </a:solidFill>
                <a:latin typeface="Corbel Light" panose="020B0303020204020204" pitchFamily="34" charset="0"/>
                <a:cs typeface="Aharoni" panose="02010803020104030203" pitchFamily="2" charset="-79"/>
              </a:rPr>
              <a:t>Community confidence through professional service delivery</a:t>
            </a:r>
          </a:p>
          <a:p>
            <a:pPr marL="179388" indent="-179388">
              <a:spcAft>
                <a:spcPts val="400"/>
              </a:spcAft>
              <a:buFont typeface="Arial" panose="020B0604020202020204" pitchFamily="34" charset="0"/>
              <a:buChar char="•"/>
            </a:pPr>
            <a:r>
              <a:rPr lang="en-AU" sz="1200" dirty="0">
                <a:solidFill>
                  <a:schemeClr val="tx2"/>
                </a:solidFill>
                <a:latin typeface="Corbel Light" panose="020B0303020204020204" pitchFamily="34" charset="0"/>
                <a:cs typeface="Aharoni" panose="02010803020104030203" pitchFamily="2" charset="-79"/>
              </a:rPr>
              <a:t>Promote diversity and inclusion</a:t>
            </a:r>
          </a:p>
          <a:p>
            <a:pPr marL="179388" indent="-179388">
              <a:spcAft>
                <a:spcPts val="400"/>
              </a:spcAft>
              <a:buFont typeface="Arial" panose="020B0604020202020204" pitchFamily="34" charset="0"/>
              <a:buChar char="•"/>
            </a:pPr>
            <a:r>
              <a:rPr lang="en-AU" sz="1200">
                <a:solidFill>
                  <a:schemeClr val="tx2"/>
                </a:solidFill>
                <a:latin typeface="Corbel Light" panose="020B0303020204020204" pitchFamily="34" charset="0"/>
                <a:cs typeface="Aharoni" panose="02010803020104030203" pitchFamily="2" charset="-79"/>
              </a:rPr>
              <a:t>A culture </a:t>
            </a:r>
            <a:r>
              <a:rPr lang="en-AU" sz="1200" dirty="0">
                <a:solidFill>
                  <a:schemeClr val="tx2"/>
                </a:solidFill>
                <a:latin typeface="Corbel Light" panose="020B0303020204020204" pitchFamily="34" charset="0"/>
                <a:cs typeface="Aharoni" panose="02010803020104030203" pitchFamily="2" charset="-79"/>
              </a:rPr>
              <a:t>of trust and accountability</a:t>
            </a:r>
          </a:p>
          <a:p>
            <a:pPr marL="179388" indent="-179388">
              <a:spcAft>
                <a:spcPts val="400"/>
              </a:spcAft>
              <a:buFont typeface="Arial" panose="020B0604020202020204" pitchFamily="34" charset="0"/>
              <a:buChar char="•"/>
            </a:pPr>
            <a:r>
              <a:rPr lang="en-AU" sz="1200" dirty="0">
                <a:solidFill>
                  <a:schemeClr val="tx2"/>
                </a:solidFill>
                <a:latin typeface="Corbel Light" panose="020B0303020204020204" pitchFamily="34" charset="0"/>
                <a:cs typeface="Aharoni" panose="02010803020104030203" pitchFamily="2" charset="-79"/>
              </a:rPr>
              <a:t>Continuous improvement</a:t>
            </a:r>
          </a:p>
          <a:p>
            <a:pPr marL="179388" indent="-179388">
              <a:spcAft>
                <a:spcPts val="400"/>
              </a:spcAft>
              <a:buFont typeface="Arial" panose="020B0604020202020204" pitchFamily="34" charset="0"/>
              <a:buChar char="•"/>
            </a:pPr>
            <a:r>
              <a:rPr lang="en-AU" sz="1200" dirty="0">
                <a:solidFill>
                  <a:schemeClr val="tx2"/>
                </a:solidFill>
                <a:latin typeface="Corbel Light" panose="020B0303020204020204" pitchFamily="34" charset="0"/>
                <a:cs typeface="Aharoni" panose="02010803020104030203" pitchFamily="2" charset="-79"/>
              </a:rPr>
              <a:t>Evidence based decision making</a:t>
            </a:r>
          </a:p>
        </p:txBody>
      </p:sp>
      <p:sp>
        <p:nvSpPr>
          <p:cNvPr id="38" name="TextBox 37">
            <a:extLst>
              <a:ext uri="{FF2B5EF4-FFF2-40B4-BE49-F238E27FC236}">
                <a16:creationId xmlns:a16="http://schemas.microsoft.com/office/drawing/2014/main" id="{D630F5B2-D27C-4F06-A6AE-2BBC634A5BDE}"/>
              </a:ext>
            </a:extLst>
          </p:cNvPr>
          <p:cNvSpPr txBox="1"/>
          <p:nvPr/>
        </p:nvSpPr>
        <p:spPr>
          <a:xfrm>
            <a:off x="699549" y="5756411"/>
            <a:ext cx="10791790" cy="324000"/>
          </a:xfrm>
          <a:prstGeom prst="rect">
            <a:avLst/>
          </a:prstGeom>
          <a:solidFill>
            <a:schemeClr val="tx1">
              <a:lumMod val="50000"/>
              <a:lumOff val="50000"/>
            </a:schemeClr>
          </a:solidFill>
          <a:ln>
            <a:noFill/>
          </a:ln>
        </p:spPr>
        <p:txBody>
          <a:bodyPr wrap="square" tIns="72000" bIns="0" rtlCol="0">
            <a:noAutofit/>
          </a:bodyPr>
          <a:lstStyle>
            <a:defPPr>
              <a:defRPr lang="en-US"/>
            </a:defPPr>
            <a:lvl1pPr algn="ctr">
              <a:defRPr sz="1200">
                <a:solidFill>
                  <a:schemeClr val="bg1"/>
                </a:solidFill>
                <a:latin typeface="Aharoni" panose="020B0604020202020204" pitchFamily="2" charset="-79"/>
                <a:cs typeface="Aharoni" panose="020B0604020202020204" pitchFamily="2" charset="-79"/>
              </a:defRPr>
            </a:lvl1pPr>
          </a:lstStyle>
          <a:p>
            <a:r>
              <a:rPr lang="en-AU" dirty="0"/>
              <a:t>STRATEGIC FOCUS AREAS</a:t>
            </a:r>
          </a:p>
        </p:txBody>
      </p:sp>
      <p:sp>
        <p:nvSpPr>
          <p:cNvPr id="46" name="TextBox 45">
            <a:extLst>
              <a:ext uri="{FF2B5EF4-FFF2-40B4-BE49-F238E27FC236}">
                <a16:creationId xmlns:a16="http://schemas.microsoft.com/office/drawing/2014/main" id="{BBFC86C2-B26D-44F4-8793-A69517507FF7}"/>
              </a:ext>
            </a:extLst>
          </p:cNvPr>
          <p:cNvSpPr txBox="1"/>
          <p:nvPr/>
        </p:nvSpPr>
        <p:spPr>
          <a:xfrm>
            <a:off x="690183" y="6127044"/>
            <a:ext cx="2592000" cy="573995"/>
          </a:xfrm>
          <a:prstGeom prst="rect">
            <a:avLst/>
          </a:prstGeom>
          <a:solidFill>
            <a:schemeClr val="bg1">
              <a:lumMod val="95000"/>
            </a:schemeClr>
          </a:solidFill>
          <a:ln>
            <a:noFill/>
          </a:ln>
        </p:spPr>
        <p:txBody>
          <a:bodyPr wrap="square" lIns="108000" tIns="36000" rIns="108000" rtlCol="0" anchor="ctr" anchorCtr="0">
            <a:noAutofit/>
          </a:bodyPr>
          <a:lstStyle/>
          <a:p>
            <a:pPr algn="ctr"/>
            <a:r>
              <a:rPr lang="en-AU" sz="1200" dirty="0">
                <a:solidFill>
                  <a:schemeClr val="tx2"/>
                </a:solidFill>
                <a:latin typeface="Corbel Light" panose="020B0303020204020204" pitchFamily="34" charset="0"/>
                <a:cs typeface="Aharoni" panose="02010803020104030203" pitchFamily="2" charset="-79"/>
              </a:rPr>
              <a:t>Supporting a healthy and resilient workforce</a:t>
            </a:r>
          </a:p>
        </p:txBody>
      </p:sp>
      <p:sp>
        <p:nvSpPr>
          <p:cNvPr id="47" name="TextBox 46">
            <a:extLst>
              <a:ext uri="{FF2B5EF4-FFF2-40B4-BE49-F238E27FC236}">
                <a16:creationId xmlns:a16="http://schemas.microsoft.com/office/drawing/2014/main" id="{E64750F9-C5C8-45A6-8AA6-EC0BCFB424FA}"/>
              </a:ext>
            </a:extLst>
          </p:cNvPr>
          <p:cNvSpPr txBox="1"/>
          <p:nvPr/>
        </p:nvSpPr>
        <p:spPr>
          <a:xfrm>
            <a:off x="3426568" y="6127044"/>
            <a:ext cx="2592000" cy="573995"/>
          </a:xfrm>
          <a:prstGeom prst="rect">
            <a:avLst/>
          </a:prstGeom>
          <a:solidFill>
            <a:schemeClr val="bg1">
              <a:lumMod val="95000"/>
            </a:schemeClr>
          </a:solidFill>
          <a:ln>
            <a:noFill/>
          </a:ln>
        </p:spPr>
        <p:txBody>
          <a:bodyPr wrap="square" lIns="108000" tIns="36000" rIns="108000" rtlCol="0" anchor="ctr" anchorCtr="0">
            <a:noAutofit/>
          </a:bodyPr>
          <a:lstStyle/>
          <a:p>
            <a:pPr algn="ctr"/>
            <a:r>
              <a:rPr lang="en-AU" sz="1200" dirty="0">
                <a:solidFill>
                  <a:schemeClr val="tx2"/>
                </a:solidFill>
                <a:latin typeface="Corbel Light" panose="020B0303020204020204" pitchFamily="34" charset="0"/>
                <a:cs typeface="Aharoni" panose="02010803020104030203" pitchFamily="2" charset="-79"/>
              </a:rPr>
              <a:t>Building frontline capability</a:t>
            </a:r>
          </a:p>
        </p:txBody>
      </p:sp>
      <p:sp>
        <p:nvSpPr>
          <p:cNvPr id="48" name="TextBox 47">
            <a:extLst>
              <a:ext uri="{FF2B5EF4-FFF2-40B4-BE49-F238E27FC236}">
                <a16:creationId xmlns:a16="http://schemas.microsoft.com/office/drawing/2014/main" id="{0BAD26EF-0AED-42EF-B97D-D96AADAF8675}"/>
              </a:ext>
            </a:extLst>
          </p:cNvPr>
          <p:cNvSpPr txBox="1"/>
          <p:nvPr/>
        </p:nvSpPr>
        <p:spPr>
          <a:xfrm>
            <a:off x="6162953" y="6127044"/>
            <a:ext cx="2592000" cy="573995"/>
          </a:xfrm>
          <a:prstGeom prst="rect">
            <a:avLst/>
          </a:prstGeom>
          <a:solidFill>
            <a:schemeClr val="bg1">
              <a:lumMod val="95000"/>
            </a:schemeClr>
          </a:solidFill>
          <a:ln>
            <a:noFill/>
          </a:ln>
        </p:spPr>
        <p:txBody>
          <a:bodyPr wrap="square" lIns="108000" tIns="36000" rIns="108000" rtlCol="0" anchor="ctr" anchorCtr="0">
            <a:noAutofit/>
          </a:bodyPr>
          <a:lstStyle/>
          <a:p>
            <a:pPr algn="ctr"/>
            <a:r>
              <a:rPr lang="en-AU" sz="1200" dirty="0">
                <a:solidFill>
                  <a:schemeClr val="tx2"/>
                </a:solidFill>
                <a:latin typeface="Corbel Light" panose="020B0303020204020204" pitchFamily="34" charset="0"/>
                <a:cs typeface="Aharoni" panose="02010803020104030203" pitchFamily="2" charset="-79"/>
              </a:rPr>
              <a:t>Enhancing trust and strengthening community relationships</a:t>
            </a:r>
          </a:p>
        </p:txBody>
      </p:sp>
      <p:sp>
        <p:nvSpPr>
          <p:cNvPr id="49" name="TextBox 48">
            <a:extLst>
              <a:ext uri="{FF2B5EF4-FFF2-40B4-BE49-F238E27FC236}">
                <a16:creationId xmlns:a16="http://schemas.microsoft.com/office/drawing/2014/main" id="{9C66E96C-ABE1-4FD9-BC2A-227DAAE91865}"/>
              </a:ext>
            </a:extLst>
          </p:cNvPr>
          <p:cNvSpPr txBox="1"/>
          <p:nvPr/>
        </p:nvSpPr>
        <p:spPr>
          <a:xfrm>
            <a:off x="8899339" y="6127044"/>
            <a:ext cx="2592000" cy="573995"/>
          </a:xfrm>
          <a:prstGeom prst="rect">
            <a:avLst/>
          </a:prstGeom>
          <a:solidFill>
            <a:schemeClr val="bg1">
              <a:lumMod val="95000"/>
            </a:schemeClr>
          </a:solidFill>
          <a:ln>
            <a:noFill/>
          </a:ln>
        </p:spPr>
        <p:txBody>
          <a:bodyPr wrap="square" lIns="108000" tIns="36000" rIns="108000" rtlCol="0" anchor="ctr" anchorCtr="0">
            <a:noAutofit/>
          </a:bodyPr>
          <a:lstStyle/>
          <a:p>
            <a:pPr algn="ctr"/>
            <a:r>
              <a:rPr lang="en-AU" sz="1200" dirty="0">
                <a:solidFill>
                  <a:schemeClr val="tx2"/>
                </a:solidFill>
                <a:latin typeface="Corbel Light" panose="020B0303020204020204" pitchFamily="34" charset="0"/>
                <a:cs typeface="Aharoni" panose="02010803020104030203" pitchFamily="2" charset="-79"/>
              </a:rPr>
              <a:t>Capitalising on interoperable emergency services</a:t>
            </a:r>
          </a:p>
        </p:txBody>
      </p:sp>
      <p:grpSp>
        <p:nvGrpSpPr>
          <p:cNvPr id="10" name="Group 9">
            <a:extLst>
              <a:ext uri="{FF2B5EF4-FFF2-40B4-BE49-F238E27FC236}">
                <a16:creationId xmlns:a16="http://schemas.microsoft.com/office/drawing/2014/main" id="{94968975-B7AB-4D24-9779-14314D3E95FF}"/>
              </a:ext>
            </a:extLst>
          </p:cNvPr>
          <p:cNvGrpSpPr/>
          <p:nvPr/>
        </p:nvGrpSpPr>
        <p:grpSpPr>
          <a:xfrm>
            <a:off x="1967885" y="214496"/>
            <a:ext cx="2804800" cy="744948"/>
            <a:chOff x="2130407" y="211450"/>
            <a:chExt cx="2804800" cy="744948"/>
          </a:xfrm>
        </p:grpSpPr>
        <p:sp>
          <p:nvSpPr>
            <p:cNvPr id="37" name="TextBox 36">
              <a:extLst>
                <a:ext uri="{FF2B5EF4-FFF2-40B4-BE49-F238E27FC236}">
                  <a16:creationId xmlns:a16="http://schemas.microsoft.com/office/drawing/2014/main" id="{4002F05B-710B-45D7-9740-AC81C5345C6E}"/>
                </a:ext>
              </a:extLst>
            </p:cNvPr>
            <p:cNvSpPr txBox="1"/>
            <p:nvPr/>
          </p:nvSpPr>
          <p:spPr>
            <a:xfrm>
              <a:off x="2130407" y="211450"/>
              <a:ext cx="2804800" cy="523220"/>
            </a:xfrm>
            <a:prstGeom prst="rect">
              <a:avLst/>
            </a:prstGeom>
            <a:noFill/>
          </p:spPr>
          <p:txBody>
            <a:bodyPr wrap="square" rtlCol="0">
              <a:spAutoFit/>
            </a:bodyPr>
            <a:lstStyle/>
            <a:p>
              <a:r>
                <a:rPr lang="en-AU" sz="2800" dirty="0">
                  <a:solidFill>
                    <a:schemeClr val="tx2"/>
                  </a:solidFill>
                  <a:latin typeface="Aharoni" panose="02010803020104030203" pitchFamily="2" charset="-79"/>
                  <a:cs typeface="Aharoni" panose="02010803020104030203" pitchFamily="2" charset="-79"/>
                </a:rPr>
                <a:t>FUTURE FOCUS</a:t>
              </a:r>
            </a:p>
          </p:txBody>
        </p:sp>
        <p:sp>
          <p:nvSpPr>
            <p:cNvPr id="41" name="TextBox 40">
              <a:extLst>
                <a:ext uri="{FF2B5EF4-FFF2-40B4-BE49-F238E27FC236}">
                  <a16:creationId xmlns:a16="http://schemas.microsoft.com/office/drawing/2014/main" id="{9FE6AFEC-DC92-43C5-A925-75414B71F038}"/>
                </a:ext>
              </a:extLst>
            </p:cNvPr>
            <p:cNvSpPr txBox="1"/>
            <p:nvPr/>
          </p:nvSpPr>
          <p:spPr>
            <a:xfrm>
              <a:off x="2130407" y="556288"/>
              <a:ext cx="2804800" cy="400110"/>
            </a:xfrm>
            <a:prstGeom prst="rect">
              <a:avLst/>
            </a:prstGeom>
            <a:noFill/>
          </p:spPr>
          <p:txBody>
            <a:bodyPr wrap="square" rtlCol="0">
              <a:spAutoFit/>
            </a:bodyPr>
            <a:lstStyle/>
            <a:p>
              <a:r>
                <a:rPr lang="en-AU" sz="2000" b="1">
                  <a:solidFill>
                    <a:schemeClr val="tx2"/>
                  </a:solidFill>
                  <a:latin typeface="Gill Sans MT" panose="020B0502020104020203" pitchFamily="34" charset="0"/>
                  <a:cs typeface="Aharoni" panose="02010803020104030203" pitchFamily="2" charset="-79"/>
                </a:rPr>
                <a:t>2020 </a:t>
              </a:r>
              <a:r>
                <a:rPr lang="en-AU" sz="2000" b="1" dirty="0">
                  <a:solidFill>
                    <a:schemeClr val="tx2"/>
                  </a:solidFill>
                  <a:latin typeface="Gill Sans MT" panose="020B0502020104020203" pitchFamily="34" charset="0"/>
                  <a:cs typeface="Aharoni" panose="02010803020104030203" pitchFamily="2" charset="-79"/>
                </a:rPr>
                <a:t>– 2023</a:t>
              </a:r>
            </a:p>
          </p:txBody>
        </p:sp>
      </p:grpSp>
    </p:spTree>
    <p:extLst>
      <p:ext uri="{BB962C8B-B14F-4D97-AF65-F5344CB8AC3E}">
        <p14:creationId xmlns:p14="http://schemas.microsoft.com/office/powerpoint/2010/main" val="3425251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883</TotalTime>
  <Words>197</Words>
  <Application>Microsoft Office PowerPoint</Application>
  <PresentationFormat>Widescreen</PresentationFormat>
  <Paragraphs>40</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Aharoni</vt:lpstr>
      <vt:lpstr>Arial</vt:lpstr>
      <vt:lpstr>Calibri</vt:lpstr>
      <vt:lpstr>Calibri Light</vt:lpstr>
      <vt:lpstr>Corbel Light</vt:lpstr>
      <vt:lpstr>Gill Sans MT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Stewart, Heather</dc:creator>
  <cp:lastModifiedBy>Webb, Stephanie</cp:lastModifiedBy>
  <cp:revision>62</cp:revision>
  <cp:lastPrinted>2020-06-19T05:35:57Z</cp:lastPrinted>
  <dcterms:created xsi:type="dcterms:W3CDTF">2020-06-11T04:21:10Z</dcterms:created>
  <dcterms:modified xsi:type="dcterms:W3CDTF">2020-12-13T23:16:20Z</dcterms:modified>
</cp:coreProperties>
</file>